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10" r:id="rId3"/>
    <p:sldId id="258" r:id="rId4"/>
    <p:sldId id="259" r:id="rId5"/>
    <p:sldId id="260" r:id="rId6"/>
    <p:sldId id="261" r:id="rId8"/>
    <p:sldId id="262" r:id="rId9"/>
    <p:sldId id="263" r:id="rId10"/>
    <p:sldId id="339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2751"/>
    <a:srgbClr val="FF0066"/>
    <a:srgbClr val="F8C4DC"/>
    <a:srgbClr val="66FF33"/>
    <a:srgbClr val="1AE1E6"/>
    <a:srgbClr val="FBBDCA"/>
    <a:srgbClr val="FCB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64" d="100"/>
          <a:sy n="64" d="100"/>
        </p:scale>
        <p:origin x="59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35B8E-FF34-476A-87C1-77FB345889F1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5686B-38BA-4662-B08C-B5ABEB516A2E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5686B-38BA-4662-B08C-B5ABEB516A2E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1C4-7BBE-4FAA-BB79-2DBAC4E7C84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92AB-7E93-4CB9-977D-DE6C6748D7C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1C4-7BBE-4FAA-BB79-2DBAC4E7C84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92AB-7E93-4CB9-977D-DE6C6748D7C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1C4-7BBE-4FAA-BB79-2DBAC4E7C84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92AB-7E93-4CB9-977D-DE6C6748D7C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1C4-7BBE-4FAA-BB79-2DBAC4E7C84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92AB-7E93-4CB9-977D-DE6C6748D7C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1C4-7BBE-4FAA-BB79-2DBAC4E7C84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92AB-7E93-4CB9-977D-DE6C6748D7C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1C4-7BBE-4FAA-BB79-2DBAC4E7C84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92AB-7E93-4CB9-977D-DE6C6748D7C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1C4-7BBE-4FAA-BB79-2DBAC4E7C84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92AB-7E93-4CB9-977D-DE6C6748D7C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1C4-7BBE-4FAA-BB79-2DBAC4E7C84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92AB-7E93-4CB9-977D-DE6C6748D7C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1C4-7BBE-4FAA-BB79-2DBAC4E7C84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92AB-7E93-4CB9-977D-DE6C6748D7C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1C4-7BBE-4FAA-BB79-2DBAC4E7C84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92AB-7E93-4CB9-977D-DE6C6748D7C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71C4-7BBE-4FAA-BB79-2DBAC4E7C84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92AB-7E93-4CB9-977D-DE6C6748D7C8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736C71C4-7BBE-4FAA-BB79-2DBAC4E7C844}" type="datetimeFigureOut">
              <a:rPr lang="en-US" smtClean="0"/>
            </a:fld>
            <a:endParaRPr lang="en-US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D3AA92AB-7E93-4CB9-977D-DE6C6748D7C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106" name="Picture 105"/>
          <p:cNvPicPr/>
          <p:nvPr/>
        </p:nvPicPr>
        <p:blipFill>
          <a:blip r:embed="rId1"/>
          <a:stretch>
            <a:fillRect/>
          </a:stretch>
        </p:blipFill>
        <p:spPr>
          <a:xfrm>
            <a:off x="635" y="635"/>
            <a:ext cx="12002135" cy="66808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147" y="60845"/>
            <a:ext cx="7434022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Xiên ngang </a:t>
            </a:r>
            <a:r>
              <a:rPr lang="vi-VN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&gt;&lt; </a:t>
            </a:r>
            <a:r>
              <a:rPr 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đâm toạc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7803" y="2366740"/>
            <a:ext cx="8423329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Rêu từng đám </a:t>
            </a:r>
            <a:r>
              <a:rPr lang="vi-VN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&gt;&lt;</a:t>
            </a:r>
            <a:r>
              <a:rPr 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đá mấy hòn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4320" y="1167765"/>
            <a:ext cx="710311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Mặt đất </a:t>
            </a:r>
            <a:r>
              <a:rPr lang="vi-VN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&gt;&lt; </a:t>
            </a:r>
            <a:r>
              <a:rPr 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chân mây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147" y="3713353"/>
            <a:ext cx="12031852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857250" algn="l"/>
              </a:tabLst>
            </a:pPr>
            <a:r>
              <a:rPr lang="vi-VN" alt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Rêu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vươn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vi-VN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chọc thủng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sống, để tồn tại</a:t>
            </a:r>
            <a:endParaRPr lang="vi-VN" sz="30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857250" algn="l"/>
              </a:tabLst>
            </a:pPr>
            <a:r>
              <a:rPr 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người,</a:t>
            </a:r>
            <a:r>
              <a:rPr lang="en-US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</a:t>
            </a:r>
            <a:r>
              <a:rPr lang="vi-VN" altLang="en-US" sz="3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 </a:t>
            </a:r>
            <a:r>
              <a:rPr lang="en-US" sz="3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vi-VN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vi-VN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857250" algn="l"/>
              </a:tabLst>
            </a:pPr>
            <a:r>
              <a:rPr lang="vi-VN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mãnh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857250" algn="l"/>
              </a:tabLst>
            </a:pPr>
            <a:r>
              <a:rPr lang="vi-VN" sz="3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Phong cách thơ độc đáo, táo bạo, cá tính mạnh mẽ của tác giả</a:t>
            </a:r>
            <a:endParaRPr lang="en-US" sz="30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vi-VN" sz="4000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Hai câu kết:</a:t>
            </a:r>
            <a:endParaRPr lang="vi-VN" sz="4000" b="1" i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vi-VN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Ngán nỗi xuân đi xuân lại lại</a:t>
            </a:r>
            <a:endParaRPr lang="en-US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441342" y="1596325"/>
            <a:ext cx="1689316" cy="15500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939937" y="1596325"/>
            <a:ext cx="808497" cy="0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093057" y="1596325"/>
            <a:ext cx="1508502" cy="0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84916" y="1596325"/>
            <a:ext cx="1511084" cy="0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944744" y="1596325"/>
            <a:ext cx="808497" cy="0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9289" y="1829780"/>
            <a:ext cx="230995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Sự ngán ngẩm, chán chường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41324" y="2174451"/>
            <a:ext cx="1420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Xuân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Left Brace 17"/>
          <p:cNvSpPr/>
          <p:nvPr/>
        </p:nvSpPr>
        <p:spPr>
          <a:xfrm>
            <a:off x="4771994" y="3786561"/>
            <a:ext cx="530417" cy="1004958"/>
          </a:xfrm>
          <a:prstGeom prst="leftBrac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01069" y="1827789"/>
            <a:ext cx="2600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Tuổi xuân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48301" y="2721368"/>
            <a:ext cx="2505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Mùa xuân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Left Brace 21"/>
          <p:cNvSpPr/>
          <p:nvPr/>
        </p:nvSpPr>
        <p:spPr>
          <a:xfrm>
            <a:off x="4922004" y="2110592"/>
            <a:ext cx="418454" cy="1082059"/>
          </a:xfrm>
          <a:prstGeom prst="leftBrac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591860" y="3935097"/>
            <a:ext cx="882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01069" y="3568718"/>
            <a:ext cx="5612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Phó từ: thêm một lần nữa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00752" y="4206003"/>
            <a:ext cx="4720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Động từ: quay trở lại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4913763"/>
            <a:ext cx="12191999" cy="2183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thơ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quẩn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mùa xuân thì quay lại còn tuổi xuân thì ra đi mãi mãi.</a:t>
            </a:r>
            <a:endParaRPr lang="vi-VN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sự hữu hạn nhỏ bé của con người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vi-VN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Hai từ “lại lại” đặt cạnh nhau =&gt; Nặng trĩu u hoài.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 animBg="1"/>
      <p:bldP spid="19" grpId="0"/>
      <p:bldP spid="20" grpId="0"/>
      <p:bldP spid="22" grpId="0" animBg="1"/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vi-VN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vi-VN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Mảnh tình san sẻ tí con con</a:t>
            </a:r>
            <a:endParaRPr lang="en-US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086759" y="997682"/>
            <a:ext cx="201478" cy="898902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7242875" y="997682"/>
            <a:ext cx="201478" cy="898902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914467" y="997682"/>
            <a:ext cx="201478" cy="898902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03425" y="1896906"/>
            <a:ext cx="9267987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2                    2        1          2</a:t>
            </a:r>
            <a:br>
              <a:rPr lang="vi-V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4000" b="1" dirty="0">
                <a:solidFill>
                  <a:srgbClr val="C927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 thơ bị cắt nhỏ đến mức vụn nát</a:t>
            </a:r>
            <a:endParaRPr lang="vi-VN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vi-V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cái vụn nát đó chính là thứ tình cảm nhỏ bé mà người phụ nữ nhận được.     </a:t>
            </a:r>
            <a:endParaRPr lang="vi-VN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904298" y="4870880"/>
            <a:ext cx="1410345" cy="1968285"/>
          </a:xfrm>
          <a:prstGeom prst="ellipse">
            <a:avLst/>
          </a:prstGeom>
          <a:solidFill>
            <a:srgbClr val="FCBAD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con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439926" y="3693009"/>
            <a:ext cx="2014779" cy="2355742"/>
          </a:xfrm>
          <a:prstGeom prst="ellipse">
            <a:avLst/>
          </a:prstGeom>
          <a:solidFill>
            <a:srgbClr val="FCBAD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162371" y="2320420"/>
            <a:ext cx="2417736" cy="3053166"/>
          </a:xfrm>
          <a:prstGeom prst="ellipse">
            <a:avLst/>
          </a:prstGeom>
          <a:solidFill>
            <a:srgbClr val="FCBAD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 </a:t>
            </a:r>
            <a:br>
              <a:rPr lang="vi-V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-54245" y="92988"/>
            <a:ext cx="3642102" cy="4153545"/>
          </a:xfrm>
          <a:prstGeom prst="ellipse">
            <a:avLst/>
          </a:prstGeom>
          <a:solidFill>
            <a:srgbClr val="FCBAD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 tình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 rot="3296801">
            <a:off x="1780042" y="2885425"/>
            <a:ext cx="6474731" cy="437297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55741" y="0"/>
            <a:ext cx="5136260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Tình yêu vốn là thứ tình cảm thiêng liêng, cao c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ả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không 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thể nào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sẻ. Vậy mà ở đây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phải 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chấp nhận chia năm xẻ bảy,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cuối cùng chỉ còn lại một «tí - con con»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đáng thương, tội nghiệp của thân phận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3266086">
            <a:off x="2830526" y="2274517"/>
            <a:ext cx="5133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 thuật tăng tiến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 animBg="1"/>
      <p:bldP spid="7" grpId="0" animBg="1"/>
      <p:bldP spid="9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6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Tổng kết:</a:t>
            </a:r>
            <a:endParaRPr lang="vi-VN" sz="66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ội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kịch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</a:t>
            </a:r>
            <a:r>
              <a:rPr 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ử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vi-V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ảnh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giàu sức biểu cảm, táo bạo và tinh tế.</a:t>
            </a:r>
            <a:endParaRPr lang="en-US" sz="48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571500" indent="-571500">
              <a:buAutoNum type="romanUcPeriod"/>
            </a:pP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AutoNum type="romanUcPeriod"/>
            </a:pP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AutoNum type="romanUcPeriod"/>
            </a:pP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AutoNum type="romanUcPeriod"/>
            </a:pPr>
            <a:r>
              <a:rPr lang="vi-VN" sz="4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chung:</a:t>
            </a:r>
            <a:endParaRPr lang="vi-VN" sz="44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vi-VN" sz="3600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 giả:</a:t>
            </a:r>
            <a:endParaRPr lang="vi-VN" sz="3600" b="1" i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Hồ Xuân Hương (?-?)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Quê quán: làng Quỳnh Đôi, huyện Quỳnh Lưu, tỉnh Nghệ An.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Cuộc đời tình duyên nhiều éo le, ngang trái, 2 lần làm lẽ.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Hồ Xuân Hương được mệnh danh là «Bà chúa thơ Nôm»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Sáng tác của bà là tiếng nói thương cảm đối với người phụ nữ, khẳng định và đề cao vẻ đẹp khát vọng sống của họ.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56872" y="177640"/>
            <a:ext cx="487825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vi-VN" sz="8800" b="1" i="1" cap="none" spc="0" dirty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effectLst/>
                <a:latin typeface="+mj-lt"/>
              </a:rPr>
              <a:t>Tự tình II</a:t>
            </a:r>
            <a:endParaRPr lang="en-US" sz="8800" b="1" i="1" cap="none" spc="0" dirty="0">
              <a:ln>
                <a:solidFill>
                  <a:srgbClr val="FFC000"/>
                </a:solidFill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57730" y="1678719"/>
            <a:ext cx="4512774" cy="830997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800" b="1" i="1" cap="none" spc="0" dirty="0">
                <a:ln w="9525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j-lt"/>
              </a:rPr>
              <a:t>Hồ Xuân Hương</a:t>
            </a:r>
            <a:endParaRPr lang="en-US" sz="4800" b="1" i="1" cap="none" spc="0" dirty="0">
              <a:ln w="9525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6000" b="1" i="1" u="sng" dirty="0">
                <a:solidFill>
                  <a:srgbClr val="0070C0"/>
                </a:solidFill>
                <a:latin typeface="+mj-lt"/>
              </a:rPr>
              <a:t>2. Tác phẩm:</a:t>
            </a:r>
            <a:endParaRPr lang="vi-VN" sz="6000" b="1" i="1" u="sng" dirty="0">
              <a:solidFill>
                <a:srgbClr val="0070C0"/>
              </a:solidFill>
              <a:latin typeface="+mj-lt"/>
            </a:endParaRPr>
          </a:p>
          <a:p>
            <a:pPr marL="0" indent="0">
              <a:buNone/>
            </a:pPr>
            <a:r>
              <a:rPr lang="vi-VN" sz="4800" b="1" i="1" dirty="0">
                <a:solidFill>
                  <a:srgbClr val="FF0066"/>
                </a:solidFill>
                <a:latin typeface="+mj-lt"/>
                <a:cs typeface="Times New Roman" panose="02020603050405020304" pitchFamily="18" charset="0"/>
              </a:rPr>
              <a:t>a</a:t>
            </a:r>
            <a:r>
              <a:rPr lang="vi-VN" sz="48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b="1" i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4800" b="1" i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4800" b="1" i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800" b="1" i="1" dirty="0">
              <a:solidFill>
                <a:srgbClr val="FF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thơ 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II”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cú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Nôm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54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5400" b="1" i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5400" b="1" i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5400" b="1" i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5400" b="1" i="1" dirty="0">
              <a:solidFill>
                <a:srgbClr val="FF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sz="4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khuya</a:t>
            </a:r>
            <a:r>
              <a:rPr lang="en-US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tủi</a:t>
            </a:r>
            <a:endParaRPr lang="en-US" sz="4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sz="4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Sự bẽ bàng xót xa trước tình duyên lận đận.</a:t>
            </a:r>
            <a:endParaRPr lang="en-US" sz="4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sz="4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phẫn</a:t>
            </a:r>
            <a:r>
              <a:rPr lang="en-US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uất</a:t>
            </a:r>
            <a:endParaRPr lang="en-US" sz="4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sz="4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Kết:T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US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4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chán</a:t>
            </a:r>
            <a:r>
              <a:rPr lang="en-US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chường</a:t>
            </a:r>
            <a:r>
              <a:rPr lang="en-US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vi-V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4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Tìm hiểu văn bản:</a:t>
            </a:r>
            <a:endParaRPr lang="vi-VN" sz="48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vi-VN" sz="4000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câu đề:</a:t>
            </a:r>
            <a:endParaRPr lang="vi-VN" sz="4000" b="1" i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vi-VN" sz="4000" b="1" i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vi-VN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Đêm khuya văng vẳng trống canh dồn</a:t>
            </a:r>
            <a:endPara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86359" y="2989246"/>
            <a:ext cx="2774197" cy="0"/>
          </a:xfrm>
          <a:prstGeom prst="line">
            <a:avLst/>
          </a:prstGeom>
          <a:ln w="63500" cmpd="sng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83437" y="3103546"/>
            <a:ext cx="2528807" cy="0"/>
          </a:xfrm>
          <a:prstGeom prst="line">
            <a:avLst/>
          </a:prstGeom>
          <a:ln w="63500" cmpd="sng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7973" y="3103126"/>
            <a:ext cx="364210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khoảng thời gian từ đêm trở về sáng. Đây chính là khoảng thời gian gợi lên những nỗi niềm tâm sự của con người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83437" y="3210848"/>
            <a:ext cx="400372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400" dirty="0">
                <a:latin typeface="+mj-lt"/>
              </a:rPr>
              <a:t>Từ láy tượng thanh miêu tả âm thanh từ xa vọng lại.</a:t>
            </a:r>
            <a:endParaRPr lang="vi-VN" sz="3400" dirty="0">
              <a:latin typeface="+mj-lt"/>
            </a:endParaRPr>
          </a:p>
          <a:p>
            <a:pPr algn="just"/>
            <a:r>
              <a:rPr lang="vi-VN" sz="3400" dirty="0">
                <a:latin typeface="+mj-lt"/>
              </a:rPr>
              <a:t>=&gt; lấy động tả tĩnh, làm nổi bật không gian tĩnh lặng, thanh vắng</a:t>
            </a:r>
            <a:endParaRPr lang="en-US" sz="3400" dirty="0"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857320" y="2989106"/>
            <a:ext cx="865322" cy="0"/>
          </a:xfrm>
          <a:prstGeom prst="line">
            <a:avLst/>
          </a:prstGeom>
          <a:ln w="63500" cmpd="sng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917983" y="3103126"/>
            <a:ext cx="274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Sự dồn dập của thời gian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Tâm trạng ngổn ngang, rối bời của con người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Trơ cái hồng nhan với nước non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88597" y="852407"/>
            <a:ext cx="2944678" cy="0"/>
          </a:xfrm>
          <a:prstGeom prst="line">
            <a:avLst/>
          </a:prstGeom>
          <a:ln w="63500" cmpd="sng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645690" y="852407"/>
            <a:ext cx="721963" cy="12916"/>
          </a:xfrm>
          <a:prstGeom prst="line">
            <a:avLst/>
          </a:prstGeom>
          <a:ln w="63500" cmpd="sng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51675" y="852407"/>
            <a:ext cx="873071" cy="0"/>
          </a:xfrm>
          <a:prstGeom prst="line">
            <a:avLst/>
          </a:prstGeom>
          <a:ln w="63500" cmpd="sng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160936" y="865323"/>
            <a:ext cx="0" cy="1350935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145440" y="2229173"/>
            <a:ext cx="805911" cy="15499"/>
          </a:xfrm>
          <a:prstGeom prst="straightConnector1">
            <a:avLst/>
          </a:prstGeom>
          <a:ln w="635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51351" y="1893092"/>
            <a:ext cx="61063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 hồng, chỉ người phụ nữ đẹp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988590" y="893737"/>
            <a:ext cx="18081" cy="2500392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022169" y="3421250"/>
            <a:ext cx="805911" cy="15499"/>
          </a:xfrm>
          <a:prstGeom prst="straightConnector1">
            <a:avLst/>
          </a:prstGeom>
          <a:ln w="635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28080" y="2851688"/>
            <a:ext cx="8363919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Từ dùng để chỉ những vật nhỏ bé tầm thường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Thân phận người phụ nữ bị rẻ rúng, khinh thường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884336" y="858865"/>
            <a:ext cx="3874" cy="4596538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884336" y="5461860"/>
            <a:ext cx="805911" cy="15499"/>
          </a:xfrm>
          <a:prstGeom prst="straightConnector1">
            <a:avLst/>
          </a:prstGeom>
          <a:ln w="635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690775" y="4922466"/>
            <a:ext cx="5736956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Trơ trọi, cô đơn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FontTx/>
              <a:buNone/>
            </a:pP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 sạn, không còn cảm giác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không còn cảm xúc</a:t>
            </a:r>
            <a:endParaRPr lang="en-US" alt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ight Brace 25"/>
          <p:cNvSpPr/>
          <p:nvPr/>
        </p:nvSpPr>
        <p:spPr>
          <a:xfrm>
            <a:off x="8008964" y="5076687"/>
            <a:ext cx="418455" cy="1301857"/>
          </a:xfrm>
          <a:prstGeom prst="rightBrace">
            <a:avLst>
              <a:gd name="adj1" fmla="val 60185"/>
              <a:gd name="adj2" fmla="val 50000"/>
            </a:avLst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601559" y="4304837"/>
            <a:ext cx="3590440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 ngữ, nhấn mạnh sự lẽ loi, cô đơn, trơ trọi của người phụ nữ trong đêm vắng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5" grpId="0"/>
      <p:bldP spid="26" grpId="0" bldLvl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vi-VN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vi-VN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Trơ cái hồng nhan với nước non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495227" y="743919"/>
            <a:ext cx="263471" cy="976393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6752095" y="743919"/>
            <a:ext cx="263471" cy="976393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29532" y="1921790"/>
            <a:ext cx="9732935" cy="1876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1                  3                                 3</a:t>
            </a:r>
            <a:endParaRPr 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nhấn mạnh sự l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ẻ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loi, trơ trọi của con người giữa thiên nhiên bao la, rộng lớn.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9015" y="4145157"/>
            <a:ext cx="9174997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hồng nhan 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&gt;&lt;</a:t>
            </a:r>
            <a:r>
              <a:rPr lang="vi-VN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nước non</a:t>
            </a:r>
            <a:endParaRPr lang="vi-VN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4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nổi bật sự nhỏ bé của con người trước vũ trụ rộng lớn</a:t>
            </a:r>
            <a:endParaRPr lang="vi-VN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4800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Hai câu thực:</a:t>
            </a:r>
            <a:endParaRPr lang="vi-VN" sz="4800" b="1" i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6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Chén rượu hương đưa say lại tỉnh</a:t>
            </a:r>
            <a:endParaRPr lang="vi-VN" sz="60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487618" y="1873378"/>
            <a:ext cx="3316637" cy="30997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2280920"/>
            <a:ext cx="7104380" cy="403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đến rượu để giải sầu nhưng: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 tìm thấy lối thoát, bế tắc trong vòng lẩn quẩn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tỉnh thì lại càng đau khổ, xót xa cho thân phận của mình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thức được số phận hẩm hiu, tủi nhục của mình</a:t>
            </a:r>
            <a:endParaRPr lang="vi-VN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0" name="Picture 99"/>
          <p:cNvPicPr/>
          <p:nvPr/>
        </p:nvPicPr>
        <p:blipFill>
          <a:blip r:embed="rId1"/>
          <a:stretch>
            <a:fillRect/>
          </a:stretch>
        </p:blipFill>
        <p:spPr>
          <a:xfrm>
            <a:off x="6096000" y="3429000"/>
            <a:ext cx="0" cy="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Picture 100"/>
          <p:cNvPicPr/>
          <p:nvPr/>
        </p:nvPicPr>
        <p:blipFill>
          <a:blip r:embed="rId1"/>
          <a:stretch>
            <a:fillRect/>
          </a:stretch>
        </p:blipFill>
        <p:spPr>
          <a:xfrm>
            <a:off x="7487920" y="2140585"/>
            <a:ext cx="4475480" cy="46640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102" name="Content Placeholder 101"/>
          <p:cNvPicPr/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4925" y="-635"/>
            <a:ext cx="12122150" cy="68586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Content Placeholder 2"/>
          <p:cNvSpPr>
            <a:spLocks noGrp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54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Vầng trăng bóng xế khuyết chưa tròn</a:t>
            </a:r>
            <a:endParaRPr lang="vi-VN" sz="54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507869" y="846606"/>
            <a:ext cx="2293749" cy="0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000954" y="846606"/>
            <a:ext cx="4990455" cy="1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42110" y="1944370"/>
            <a:ext cx="102920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 sắp tàn                                   Vẫn chưa tròn đầy     </a:t>
            </a:r>
            <a:endParaRPr lang="vi-VN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901" y="3246931"/>
            <a:ext cx="4757979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 xuân của người phụ nữ đã qua đi</a:t>
            </a:r>
            <a:endParaRPr lang="vi-VN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34664" y="3246930"/>
            <a:ext cx="46355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 chưa có được hạnh phúc viên mãn</a:t>
            </a:r>
            <a:endParaRPr lang="vi-VN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734358"/>
            <a:ext cx="1219200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bẽ bàng, xót xa cho tình duyên lận đận, dở dang của mình. </a:t>
            </a:r>
            <a:r>
              <a:rPr lang="vi-VN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 thanh xuân đã qua đi nhưng vẫn chưa tìm được bến đỗ hạnh phúc</a:t>
            </a:r>
            <a:endParaRPr lang="vi-VN" sz="4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4000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Hai câu luận: </a:t>
            </a:r>
            <a:endParaRPr lang="vi-VN" sz="4000" b="1" i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vi-VN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Xiên ngang mặt đất</a:t>
            </a:r>
            <a:r>
              <a:rPr lang="en-US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rêu từng đám</a:t>
            </a:r>
            <a:endParaRPr lang="vi-VN" sz="5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vi-VN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Đâm toạc chân mây</a:t>
            </a:r>
            <a:r>
              <a:rPr lang="en-US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đá mấy hòn</a:t>
            </a:r>
            <a:endParaRPr lang="vi-VN" sz="5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24366" y="1579514"/>
            <a:ext cx="3084163" cy="30996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24366" y="2525879"/>
            <a:ext cx="3084163" cy="30996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eft Brace 5"/>
          <p:cNvSpPr/>
          <p:nvPr/>
        </p:nvSpPr>
        <p:spPr>
          <a:xfrm>
            <a:off x="557939" y="805912"/>
            <a:ext cx="309966" cy="1578243"/>
          </a:xfrm>
          <a:prstGeom prst="leftBrac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0800000">
            <a:off x="11112284" y="652219"/>
            <a:ext cx="441702" cy="1578243"/>
          </a:xfrm>
          <a:prstGeom prst="leftBrace">
            <a:avLst>
              <a:gd name="adj1" fmla="val 8333"/>
              <a:gd name="adj2" fmla="val 51964"/>
            </a:avLst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346660" y="2526212"/>
            <a:ext cx="836908" cy="0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094446" y="1563896"/>
            <a:ext cx="981560" cy="15499"/>
          </a:xfrm>
          <a:prstGeom prst="line">
            <a:avLst/>
          </a:prstGeom>
          <a:ln w="635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98425" y="2744470"/>
            <a:ext cx="719328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 từ mạnh + đảo ngữ</a:t>
            </a:r>
            <a:endParaRPr lang="vi-VN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altLang="vi-V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Rêu và đá:</a:t>
            </a:r>
            <a:r>
              <a:rPr lang="en-US" altLang="vi-V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bứt phá mạnh mẽ</a:t>
            </a:r>
            <a:r>
              <a:rPr lang="en-US" altLang="vi-V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vươn lên</a:t>
            </a:r>
            <a:r>
              <a:rPr lang="vi-V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để </a:t>
            </a:r>
            <a:r>
              <a:rPr lang="en-US" altLang="vi-V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vạch trời bới đất mà hờn oán =&gt; </a:t>
            </a:r>
            <a:r>
              <a:rPr lang="vi-VN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 sống mãnh liệt</a:t>
            </a:r>
            <a:r>
              <a:rPr lang="en-US" altLang="vi-VN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altLang="vi-V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altLang="vi-V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người:</a:t>
            </a:r>
            <a:r>
              <a:rPr lang="vi-V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tâm trạng phẫn uất, không chịu khuất phục trước số phận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altLang="vi-VN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 tính, bản lĩnh của HXH</a:t>
            </a:r>
            <a:endParaRPr lang="en-US" altLang="vi-VN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" name="Picture 102"/>
          <p:cNvPicPr/>
          <p:nvPr/>
        </p:nvPicPr>
        <p:blipFill>
          <a:blip r:embed="rId1"/>
          <a:stretch>
            <a:fillRect/>
          </a:stretch>
        </p:blipFill>
        <p:spPr>
          <a:xfrm>
            <a:off x="6096000" y="3429000"/>
            <a:ext cx="0" cy="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4" name="Picture 103"/>
          <p:cNvPicPr/>
          <p:nvPr/>
        </p:nvPicPr>
        <p:blipFill>
          <a:blip r:embed="rId1"/>
          <a:stretch>
            <a:fillRect/>
          </a:stretch>
        </p:blipFill>
        <p:spPr>
          <a:xfrm>
            <a:off x="7595235" y="2846705"/>
            <a:ext cx="4526915" cy="366204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3808</Words>
  <Application>WPS Presentation</Application>
  <PresentationFormat>Widescreen</PresentationFormat>
  <Paragraphs>146</Paragraphs>
  <Slides>14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luuthithanhthuy</dc:creator>
  <cp:lastModifiedBy>home</cp:lastModifiedBy>
  <cp:revision>79</cp:revision>
  <dcterms:created xsi:type="dcterms:W3CDTF">2016-09-20T16:46:00Z</dcterms:created>
  <dcterms:modified xsi:type="dcterms:W3CDTF">2021-09-19T08:49:23Z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1033-11.2.0.10294</vt:lpwstr>
  </property>
  <property fmtid="{D5CDD505-2E9C-101B-9397-08002B2CF9AE}" pid="3" name="ICV">
    <vt:lpwstr>94AEB09F94CD4763811A67A65C143C87</vt:lpwstr>
  </property>
</Properties>
</file>